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3" r:id="rId5"/>
    <p:sldId id="267" r:id="rId6"/>
    <p:sldId id="280" r:id="rId7"/>
    <p:sldId id="299" r:id="rId8"/>
    <p:sldId id="298" r:id="rId9"/>
    <p:sldId id="300" r:id="rId10"/>
    <p:sldId id="297" r:id="rId11"/>
    <p:sldId id="302" r:id="rId12"/>
    <p:sldId id="303" r:id="rId13"/>
    <p:sldId id="304" r:id="rId14"/>
    <p:sldId id="305" r:id="rId15"/>
    <p:sldId id="306" r:id="rId16"/>
    <p:sldId id="307" r:id="rId17"/>
    <p:sldId id="309" r:id="rId18"/>
    <p:sldId id="272" r:id="rId19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98157D-E693-4B1D-BB01-54A42B8618F5}">
          <p14:sldIdLst>
            <p14:sldId id="273"/>
          </p14:sldIdLst>
        </p14:section>
        <p14:section name="Untitled Section" id="{45D7A627-F1BB-42C6-87D2-690CB4F564B2}">
          <p14:sldIdLst>
            <p14:sldId id="267"/>
            <p14:sldId id="280"/>
            <p14:sldId id="299"/>
            <p14:sldId id="298"/>
            <p14:sldId id="300"/>
            <p14:sldId id="297"/>
            <p14:sldId id="302"/>
            <p14:sldId id="303"/>
            <p14:sldId id="304"/>
            <p14:sldId id="305"/>
            <p14:sldId id="306"/>
            <p14:sldId id="307"/>
            <p14:sldId id="309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45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3CC5708-3997-46F6-B2B2-F37782F79B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25F3B6-3601-49FB-A0B6-3D4215304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r-Latn-RS"/>
              <a:t>9.4.2018.</a:t>
            </a:r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35B11A-58BD-4B50-AD91-A510114D6B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25E057-FC5F-41CD-AAF4-B20059312C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42BE-4A9A-4A94-B847-49A47063B3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6368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r-Latn-RS"/>
              <a:t>9.4.2018.</a:t>
            </a:r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4C1C0-C44C-411A-AD34-D560ED887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61924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41B6D355-B459-4094-BA25-A493A2C8CF2E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AE58B915-C8CD-4E5B-BB78-A066B779215A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338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10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4081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11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305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12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3091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13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2617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14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0901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15</a:t>
            </a:fld>
            <a:endParaRPr lang="hr-HR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39FB52EF-C4D6-4F2B-ADB8-449291D956C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EF2C9083-DC8C-4D6E-9F6B-8CBB01E402AF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/>
              <a:t>9.4.2018.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426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2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493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3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587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4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99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5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4861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6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6155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7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5764AD-29F9-4DD3-A266-2E9C9C6A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1ABAA0AD-488C-443D-A03D-DA7D390D3570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B1562B69-EA2F-4D72-9C86-58D52C25C4E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sr-Latn-RS"/>
              <a:t>9.4.2018.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781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8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044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9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xmlns="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320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hzd.hr/" TargetMode="External"/><Relationship Id="rId4" Type="http://schemas.openxmlformats.org/officeDocument/2006/relationships/hyperlink" Target="mailto:info@zhzd.h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hzd.h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A4A142-02AC-49F1-83C8-A61C355D6452}"/>
              </a:ext>
            </a:extLst>
          </p:cNvPr>
          <p:cNvSpPr txBox="1"/>
          <p:nvPr/>
        </p:nvSpPr>
        <p:spPr>
          <a:xfrm>
            <a:off x="1447800" y="295194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41A1AD"/>
                </a:solidFill>
                <a:latin typeface="Gotham Medium" panose="02000604030000020004" pitchFamily="50" charset="0"/>
              </a:rPr>
              <a:t>Zaklada “Hrvatska za </a:t>
            </a:r>
            <a:r>
              <a:rPr lang="en-GB" sz="2800" b="1">
                <a:solidFill>
                  <a:srgbClr val="41A1AD"/>
                </a:solidFill>
                <a:latin typeface="Gotham Medium" panose="02000604030000020004" pitchFamily="50" charset="0"/>
              </a:rPr>
              <a:t>djecu”</a:t>
            </a:r>
            <a:endParaRPr lang="hr-HR" sz="2800" b="1" dirty="0">
              <a:solidFill>
                <a:srgbClr val="41A1AD"/>
              </a:solidFill>
              <a:latin typeface="Gotham Medium" panose="02000604030000020004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DAE8BF-8B58-46DB-90B7-AA9372A5D129}"/>
              </a:ext>
            </a:extLst>
          </p:cNvPr>
          <p:cNvSpPr txBox="1"/>
          <p:nvPr/>
        </p:nvSpPr>
        <p:spPr>
          <a:xfrm>
            <a:off x="4800600" y="5029200"/>
            <a:ext cx="35814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Josipa Živčić</a:t>
            </a:r>
          </a:p>
          <a:p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Antonio Frinčić</a:t>
            </a:r>
            <a:endParaRPr lang="en-GB" sz="115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Zagreb</a:t>
            </a:r>
            <a:r>
              <a:rPr lang="hr-HR" sz="115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, ožujak</a:t>
            </a:r>
            <a:r>
              <a:rPr lang="en-GB" sz="115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</a:t>
            </a:r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20</a:t>
            </a:r>
            <a:r>
              <a:rPr lang="en-GB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2</a:t>
            </a:r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5876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406" y="91203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IV. Dodjela novčanih potpora fizičkim osobama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806449" y="2000071"/>
            <a:ext cx="7531102" cy="1200329"/>
            <a:chOff x="896253" y="1880794"/>
            <a:chExt cx="7531102" cy="120032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253" y="1949981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615384" y="1880794"/>
              <a:ext cx="68119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tijekom cijele godine dodjeljuje novčane potpore fizičkim osobama. Zaklada razlikuje 26 različitih </a:t>
              </a:r>
              <a:r>
                <a:rPr lang="hr-HR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vrsta novčanih 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potpora.</a:t>
              </a:r>
            </a:p>
            <a:p>
              <a:pPr algn="just"/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826023" y="5064728"/>
            <a:ext cx="7569652" cy="877163"/>
            <a:chOff x="838200" y="1655480"/>
            <a:chExt cx="7418259" cy="87716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16619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474659" y="1655480"/>
              <a:ext cx="678180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Fond za dodjelu novčanih potpora fizičkim osobama u 2021. godini iznosi 3.150.000,00 kn.</a:t>
              </a:r>
            </a:p>
            <a:p>
              <a:pPr algn="just"/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F0E1BEA-7762-4885-9A4D-B80068FB93FD}"/>
              </a:ext>
            </a:extLst>
          </p:cNvPr>
          <p:cNvGrpSpPr/>
          <p:nvPr/>
        </p:nvGrpSpPr>
        <p:grpSpPr>
          <a:xfrm>
            <a:off x="806449" y="3308707"/>
            <a:ext cx="7391733" cy="1477328"/>
            <a:chOff x="677814" y="2816435"/>
            <a:chExt cx="7391733" cy="147732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50F395E0-465E-47E8-B3D3-C0CEC2747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814" y="2905535"/>
              <a:ext cx="533400" cy="5334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EB25A1D0-FBC9-461B-80FD-A59302C0282E}"/>
                </a:ext>
              </a:extLst>
            </p:cNvPr>
            <p:cNvSpPr txBox="1"/>
            <p:nvPr/>
          </p:nvSpPr>
          <p:spPr>
            <a:xfrm>
              <a:off x="1287747" y="2816435"/>
              <a:ext cx="67818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Novčane potpore fizičkim osobama namijenjene su djeci u obitelji koje se nalaze u situacijama različitih potreba pri čemu Zaklada služi kao nadogradnja postojećim sustavima sa svrhom osnaživanja obitelji i promicanja dobrobiti djece. </a:t>
              </a:r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770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V. Javni natječaj za dodjelu stipendija Zaklade „Hrvatska za djecu” učenicima na redovnom srednjoškolskom obrazovanju za školsku godinu 2021/2022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723900" y="2533471"/>
            <a:ext cx="7315200" cy="1754326"/>
            <a:chOff x="876978" y="1880794"/>
            <a:chExt cx="7315200" cy="175432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978" y="208400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410378" y="1880794"/>
              <a:ext cx="6781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Stipendije učenicima i studentima tijekom redovitog školovanja dodjeljuju se primjenom nekoliko fiksno definiranih selekcijskih kriterija kako bi se moglo pomoći učenicima/studentima koji se nalaze u teškim socio-ekonomskim prilikama u pokrivanju popratnih troškova njihovog obrazovanja.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609600" y="4600651"/>
            <a:ext cx="7569652" cy="1154162"/>
            <a:chOff x="838200" y="1655480"/>
            <a:chExt cx="7418259" cy="115416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16619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474659" y="1655480"/>
              <a:ext cx="6781800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U 2021. godini planira se dodijeliti 100 stipendija učenicima na redovnom srednjoškolskom obrazovanju. Iznos pojedinačne stipendije iznosi 5.000,00 kn.</a:t>
              </a:r>
            </a:p>
            <a:p>
              <a:pPr algn="just"/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26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VI. Dodjela financijskih sredstava u svrhu sufinanciranja troškova školske prehrane za djecu u potrebi u osnovnim školama za školsku godinu 2020/2021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762000" y="2511143"/>
            <a:ext cx="7581899" cy="923330"/>
            <a:chOff x="876978" y="1844420"/>
            <a:chExt cx="7581899" cy="92333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978" y="208400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613468" y="1844420"/>
              <a:ext cx="68454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Osiguranje prehrane za djecu u potrebi Zaklada provodi u suradnji s osnivačima osnovnih škola kako bi se djeci osigurao jedan besplatan obrok po danu.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863374" y="3766356"/>
            <a:ext cx="7569652" cy="1477328"/>
            <a:chOff x="838200" y="1655480"/>
            <a:chExt cx="7418259" cy="147732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16619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474659" y="1655480"/>
              <a:ext cx="67818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ovaj projekt provodi u županijama na području Republike Hrvatske koje nisu obuhvaćene ili su djelomično obuhvaćene FEAD programom putem kojeg Ministarstvo rada, mirovinskog sustava, obitelji i socijalne politike, financira prehranu djece u potrebi u osnovnim školama. </a:t>
              </a:r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0F71912-1C5D-4EFF-9349-C97F4BE49B5D}"/>
              </a:ext>
            </a:extLst>
          </p:cNvPr>
          <p:cNvGrpSpPr/>
          <p:nvPr/>
        </p:nvGrpSpPr>
        <p:grpSpPr>
          <a:xfrm>
            <a:off x="792061" y="5611220"/>
            <a:ext cx="7559878" cy="646331"/>
            <a:chOff x="898999" y="1844420"/>
            <a:chExt cx="7559878" cy="64633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FF8C5BA-C7F8-46E8-89BC-D46485FCB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999" y="1916143"/>
              <a:ext cx="533400" cy="5334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A06210D8-44C9-41FE-8BA7-EA790FF1E6C2}"/>
                </a:ext>
              </a:extLst>
            </p:cNvPr>
            <p:cNvSpPr txBox="1"/>
            <p:nvPr/>
          </p:nvSpPr>
          <p:spPr>
            <a:xfrm>
              <a:off x="1613468" y="1844420"/>
              <a:ext cx="68454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Fond za sufinanciranje prehrane u 2021. godini iznosi 1.750.000,00 kuna.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579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174" y="85232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VII. Provedba samostalnih projekata Zaklade „Hrvatska za djecu”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671119" y="2130804"/>
            <a:ext cx="7393155" cy="1464992"/>
            <a:chOff x="876978" y="1900133"/>
            <a:chExt cx="7393155" cy="146499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978" y="208400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464208" y="1900133"/>
              <a:ext cx="6805925" cy="146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uz djelatnosti koje su zakonom propisane provodi i samostalne projekte kojima podupire djecu i mlade te zadovoljava neke specifične potrebe djece i mladih, a koje su vrlo važne za njihov rast i razvoj te osjećaj ravnopravnosti.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671119" y="3909199"/>
            <a:ext cx="7500450" cy="646331"/>
            <a:chOff x="906018" y="1655480"/>
            <a:chExt cx="7350441" cy="64633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018" y="1711945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474659" y="1655480"/>
              <a:ext cx="678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Samostalni projekti se pretežito financiraju iz donacija prikupljenih od fizičkih i pravnih osoba. </a:t>
              </a:r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3E7D44D-4AD8-4C1D-A4E2-BDA52EBEE6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1" y="5025705"/>
            <a:ext cx="533400" cy="533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8C965C9-6EEE-4789-BD0F-ACCB4A879C64}"/>
              </a:ext>
            </a:extLst>
          </p:cNvPr>
          <p:cNvSpPr txBox="1"/>
          <p:nvPr/>
        </p:nvSpPr>
        <p:spPr>
          <a:xfrm>
            <a:off x="1371600" y="5029200"/>
            <a:ext cx="67999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Zaklada je Financijskim planom za 2021. za ovu namjenu predvidjela 100.000,00 kn.</a:t>
            </a:r>
            <a:endParaRPr lang="hr-HR" sz="15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2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9" y="609600"/>
            <a:ext cx="755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Samostalni projekti Zaklade u 2021. godini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5104" y="1371600"/>
            <a:ext cx="6792721" cy="4206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Samostalni projekti koje Zaklada planira provesti u 2021. godini su:</a:t>
            </a:r>
            <a:endParaRPr lang="en-GB" sz="15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Okrugli stolovi u hrvatskim gradovima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Moja nova škola – Auto škola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Moje buduće zanimanje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Životne priče nekadašnjih štićenika Zaklade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Modna revija za maturante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I ja putujem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Sportsko – edukativni jedriličarski vikend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Obiteljski vikend – „Upoznajmo Hrvatsku”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Tradicionalni donatorski koncert Zaklade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Sportske aktivnosti za djecu i mlade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Humanitarna akcija „Spojimo hrvatska srca”.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A48892-BC4F-438D-BC88-AEDF591C1F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" y="13716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6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8CD31E-F59E-4547-81FB-E73570FD8B6A}"/>
              </a:ext>
            </a:extLst>
          </p:cNvPr>
          <p:cNvSpPr txBox="1"/>
          <p:nvPr/>
        </p:nvSpPr>
        <p:spPr>
          <a:xfrm>
            <a:off x="4800600" y="3581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Zaklada „Hrvatska za djecu”</a:t>
            </a:r>
          </a:p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Park Stara Trešnjevka 4, HR-10000 Zagreb</a:t>
            </a:r>
          </a:p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T: 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01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581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1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6 40</a:t>
            </a:r>
            <a:endParaRPr lang="hr-HR" sz="10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E: 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  <a:hlinkClick r:id="rId4"/>
              </a:rPr>
              <a:t>info@zhzd.hr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, W: 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  <a:hlinkClick r:id="rId5"/>
              </a:rPr>
              <a:t>www.zhzd.hr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CB56971-C5DD-4B5D-95EC-3D105403FA64}"/>
              </a:ext>
            </a:extLst>
          </p:cNvPr>
          <p:cNvSpPr txBox="1"/>
          <p:nvPr/>
        </p:nvSpPr>
        <p:spPr>
          <a:xfrm>
            <a:off x="1654342" y="1905000"/>
            <a:ext cx="5867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800" b="1" dirty="0">
                <a:solidFill>
                  <a:srgbClr val="41A1AD"/>
                </a:solidFill>
                <a:latin typeface="Gotham Light" pitchFamily="50" charset="0"/>
              </a:rPr>
              <a:t>Vaša pitanja za nas!</a:t>
            </a:r>
          </a:p>
        </p:txBody>
      </p:sp>
    </p:spTree>
    <p:extLst>
      <p:ext uri="{BB962C8B-B14F-4D97-AF65-F5344CB8AC3E}">
        <p14:creationId xmlns:p14="http://schemas.microsoft.com/office/powerpoint/2010/main" val="124027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I. Javn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i</a:t>
            </a:r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 poziv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i</a:t>
            </a:r>
            <a:endParaRPr lang="hr-HR" sz="2400" b="1" dirty="0">
              <a:solidFill>
                <a:srgbClr val="41A1AD"/>
              </a:solidFill>
              <a:latin typeface="Gotham Light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497ECB8-BEBF-4D3D-AF9A-19265AB13802}"/>
              </a:ext>
            </a:extLst>
          </p:cNvPr>
          <p:cNvGrpSpPr/>
          <p:nvPr/>
        </p:nvGrpSpPr>
        <p:grpSpPr>
          <a:xfrm>
            <a:off x="784727" y="1653175"/>
            <a:ext cx="7467600" cy="923330"/>
            <a:chOff x="838200" y="1573768"/>
            <a:chExt cx="7467600" cy="9233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24000" y="1573768"/>
              <a:ext cx="6781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„Hrvatska za djecu“ (su)financira projekte i programe pravnih osoba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vrijednosti iznad 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10.000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,00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kn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putem javnog poziva za podnošenje prijava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i="1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804308" y="3007039"/>
            <a:ext cx="7352965" cy="1200329"/>
            <a:chOff x="940252" y="1575994"/>
            <a:chExt cx="7352965" cy="120032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252" y="161409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511417" y="1575994"/>
              <a:ext cx="678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je do danas provela ukupno 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5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hr-HR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javn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ih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poziva, prvi krajem 2014. godine, drugi u kolovozu 2016. godine, treći u travnju 2018. godine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, 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četvrti u kolovozu 2018. godine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te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peti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u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svibnju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2019.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godine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 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787174" y="4360903"/>
            <a:ext cx="7569652" cy="1154162"/>
            <a:chOff x="838200" y="1655480"/>
            <a:chExt cx="7418259" cy="115416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16619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474659" y="1655480"/>
              <a:ext cx="6781800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Temeljem provedenih 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5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javnih poziva sufinancirano je ukupno 1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84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programa i projekata u vrijednosti od 1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5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.161.795,4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2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kn.</a:t>
              </a:r>
            </a:p>
            <a:p>
              <a:pPr algn="just"/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37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prijavitelja P/P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497ECB8-BEBF-4D3D-AF9A-19265AB13802}"/>
              </a:ext>
            </a:extLst>
          </p:cNvPr>
          <p:cNvGrpSpPr/>
          <p:nvPr/>
        </p:nvGrpSpPr>
        <p:grpSpPr>
          <a:xfrm>
            <a:off x="789264" y="2346818"/>
            <a:ext cx="7451256" cy="2606182"/>
            <a:chOff x="795346" y="2285271"/>
            <a:chExt cx="7439277" cy="247178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346" y="2285271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52823" y="2299928"/>
              <a:ext cx="6781800" cy="2457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Prijavitelji mogu biti pravne osobe koje su u svojem radu potpuno ili djelomično posvećene promicanju dobrobiti osobnih i imovinskih prava djece te osnaživanju obitelji u situacijama različitih socijalnih, zdravstvenih, odgojnih i obrazovnih potreba djece, odnosno podupiranju kulturnih, obrazovnih, sportskih, rekreacijskih, vjerskih i drugih sadržaja od vitalne važnosti za rast i razvoj djece i mladih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4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prijavitelja P/P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5104" y="1371600"/>
            <a:ext cx="6792721" cy="4206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Pravne osobe koje imaju pravo ostvariti (su)financiranje projekata/programa na prethodno opisani način su:</a:t>
            </a:r>
            <a:endParaRPr lang="en-GB" sz="15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organizacije civilnog društva (udruge, zaklade, fundacije, privatne ustanove, vjerske zajednice, pravne osobe Katoličke crkve) koje su osnovane sa svrhom promicanja obiteljskih vrijednosti i osnaživanja obitelji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pravne osobe osnovane za obavljanje kulturnih, obrazovnih, sportskih, rekreacijskih, vjerskih i sličnih djelatnosti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javne ustanove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državne uprave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jedinica lokalne samouprave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jedinica područne (regionalne) samouprave.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A48892-BC4F-438D-BC88-AEDF591C1F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" y="13716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3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Javnog poziva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497ECB8-BEBF-4D3D-AF9A-19265AB13802}"/>
              </a:ext>
            </a:extLst>
          </p:cNvPr>
          <p:cNvGrpSpPr/>
          <p:nvPr/>
        </p:nvGrpSpPr>
        <p:grpSpPr>
          <a:xfrm>
            <a:off x="838200" y="1573768"/>
            <a:ext cx="7467600" cy="784830"/>
            <a:chOff x="838200" y="1573768"/>
            <a:chExt cx="7467600" cy="7848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24000" y="1573768"/>
              <a:ext cx="67818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Izrađen u skladu s općim aktima Zaklade i Uredbom o kriterijima, mjerilima i postupcima financiranja i ugovaranja programa i projekata od interesa za opće dobro koje provode udruge (NN 26/2015).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838200" y="2709065"/>
            <a:ext cx="7467600" cy="659115"/>
            <a:chOff x="838200" y="1688432"/>
            <a:chExt cx="7467600" cy="65911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524000" y="1793549"/>
              <a:ext cx="6781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Novost od 2018. je mogućnost dopune dokumentacije, izuzev Troškovnika i DPP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838200" y="3731705"/>
            <a:ext cx="7606004" cy="659115"/>
            <a:chOff x="838200" y="1688432"/>
            <a:chExt cx="7453884" cy="65911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510284" y="1793549"/>
              <a:ext cx="6781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Prijave na JP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zaprimaju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se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isključivo elektroničkim putem – obrazac na </a:t>
              </a:r>
              <a:r>
                <a:rPr lang="hr-HR" sz="1500" dirty="0">
                  <a:solidFill>
                    <a:srgbClr val="41A1AD"/>
                  </a:solidFill>
                  <a:latin typeface="Gotham Light" pitchFamily="50" charset="0"/>
                </a:rPr>
                <a:t>www.zhzd.hr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1500" dirty="0">
                <a:solidFill>
                  <a:srgbClr val="41A1AD"/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01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41A1AD"/>
                </a:solidFill>
                <a:latin typeface="Gotham Light" pitchFamily="50" charset="0"/>
              </a:rPr>
              <a:t>Javni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 </a:t>
            </a:r>
            <a:r>
              <a:rPr lang="en-GB" sz="2400" b="1" dirty="0" err="1">
                <a:solidFill>
                  <a:srgbClr val="41A1AD"/>
                </a:solidFill>
                <a:latin typeface="Gotham Light" pitchFamily="50" charset="0"/>
              </a:rPr>
              <a:t>poziv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 202</a:t>
            </a:r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1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. </a:t>
            </a:r>
            <a:endParaRPr lang="hr-HR" sz="2400" b="1" dirty="0">
              <a:solidFill>
                <a:srgbClr val="41A1AD"/>
              </a:solidFill>
              <a:latin typeface="Gotham Light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497ECB8-BEBF-4D3D-AF9A-19265AB13802}"/>
              </a:ext>
            </a:extLst>
          </p:cNvPr>
          <p:cNvGrpSpPr/>
          <p:nvPr/>
        </p:nvGrpSpPr>
        <p:grpSpPr>
          <a:xfrm>
            <a:off x="838200" y="1688432"/>
            <a:ext cx="7448725" cy="533400"/>
            <a:chOff x="838200" y="1688432"/>
            <a:chExt cx="7448725" cy="5334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05125" y="1751652"/>
              <a:ext cx="6781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Javni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poziv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u 202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1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planiran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je za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mjesec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travanj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836103" y="2754478"/>
            <a:ext cx="7467600" cy="533400"/>
            <a:chOff x="838200" y="1688432"/>
            <a:chExt cx="7467600" cy="5334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524000" y="1793549"/>
              <a:ext cx="6781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Fond JP-a 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u 202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1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 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iznosi 1.500.000,00 kn.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838200" y="3731705"/>
            <a:ext cx="7606004" cy="533400"/>
            <a:chOff x="838200" y="1688432"/>
            <a:chExt cx="7453884" cy="5334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510284" y="1793549"/>
              <a:ext cx="6781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Pripremna radionica će se održati za vrijeme trajanja javnog poziva.</a:t>
              </a:r>
              <a:endParaRPr lang="hr-HR" sz="1500" dirty="0">
                <a:solidFill>
                  <a:srgbClr val="41A1AD"/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7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Postupak podnošenja prijave na Javni poziv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F9AB293-80BF-4923-ADE3-458225D350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3215"/>
            <a:ext cx="9144000" cy="569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4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II. Dodjela financijskih sredstava pravnim osobama osnovom izravnog (su)financiranja projekata i programa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751731" y="2325848"/>
            <a:ext cx="7407151" cy="1200329"/>
            <a:chOff x="940252" y="1575994"/>
            <a:chExt cx="7352965" cy="113302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252" y="161409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511417" y="1575994"/>
              <a:ext cx="6781800" cy="1133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Sukladno općim aktima Zaklade i u skladu s Uredbom, Zaklada tijekom godine jednokratno dodjeljuje financijska sredstava u visini do 5.000,00 kn pravnim osobama osnovom izravnog (su)financiranja projekata i programa.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4AE8E7-6BF9-4239-BA73-CCA987505F10}"/>
              </a:ext>
            </a:extLst>
          </p:cNvPr>
          <p:cNvGrpSpPr/>
          <p:nvPr/>
        </p:nvGrpSpPr>
        <p:grpSpPr>
          <a:xfrm>
            <a:off x="685800" y="3926705"/>
            <a:ext cx="7548337" cy="682683"/>
            <a:chOff x="851559" y="952177"/>
            <a:chExt cx="7397371" cy="6826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559" y="952177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E32B346-2D14-4B31-8372-FCB1E3FB6E68}"/>
                </a:ext>
              </a:extLst>
            </p:cNvPr>
            <p:cNvSpPr txBox="1"/>
            <p:nvPr/>
          </p:nvSpPr>
          <p:spPr>
            <a:xfrm>
              <a:off x="1467130" y="988529"/>
              <a:ext cx="678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Financijskim planom za 2021. godinu, Zaklada u 2021. godini na ovaj način planira dodijeliti 50.000,00 kn.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C2DD010-BCB7-497B-AB7F-E5EBD777A4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220972"/>
            <a:ext cx="544286" cy="533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E790D6-B2D1-456B-9399-2DF0CD556EED}"/>
              </a:ext>
            </a:extLst>
          </p:cNvPr>
          <p:cNvSpPr txBox="1"/>
          <p:nvPr/>
        </p:nvSpPr>
        <p:spPr>
          <a:xfrm>
            <a:off x="1313933" y="5188814"/>
            <a:ext cx="692020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Zahtjev za izravim (su)financiranjem podnosi se isključivo elektroničkim putem – obrazac na 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  <a:hlinkClick r:id="rId4"/>
              </a:rPr>
              <a:t>www.zhzd.hr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. </a:t>
            </a:r>
          </a:p>
          <a:p>
            <a:pPr algn="just"/>
            <a:endParaRPr lang="hr-HR" sz="15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82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III. Dodjela financijskih sredstava pravnim osobama osnovom izravnog (su)financiranja projekata i programa pravnih osoba s isključivom nadležnosti u području djelovanja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EC2F90-5A74-4983-8E53-D4D14E49D476}"/>
              </a:ext>
            </a:extLst>
          </p:cNvPr>
          <p:cNvGrpSpPr/>
          <p:nvPr/>
        </p:nvGrpSpPr>
        <p:grpSpPr>
          <a:xfrm>
            <a:off x="725048" y="2348849"/>
            <a:ext cx="7609360" cy="3416320"/>
            <a:chOff x="842474" y="1752465"/>
            <a:chExt cx="7609360" cy="341632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474" y="1813229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AB3CC0-869C-449B-9805-5B1C8CBC3398}"/>
                </a:ext>
              </a:extLst>
            </p:cNvPr>
            <p:cNvSpPr txBox="1"/>
            <p:nvPr/>
          </p:nvSpPr>
          <p:spPr>
            <a:xfrm>
              <a:off x="1448974" y="1752465"/>
              <a:ext cx="700286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Sukladno općim aktima Zaklade i u skladu s Uredbom, Zaklada izravno (su)financira projekte i programe pravnih osoba koje imaju isključivu nadležnost u području djelovanja i/ili zemljopisnog područja za koje se financijska sredstva dodjeljuju ili su jedina organizacija operativno sposobna za rad na području djelovanja i/ili zemljopisnom području na kojem se financirane aktivnosti provode.  </a:t>
              </a:r>
            </a:p>
            <a:p>
              <a:pPr algn="just"/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Financijska sredstva koja se dodjeljuju na ovaj način prikupljaju se putem samostalnog projekta, najčešće donatorskog koncerta. </a:t>
              </a:r>
            </a:p>
            <a:p>
              <a:pPr algn="just"/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725459E0-E6A3-4C44-A91C-17732F0941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1" y="46482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9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22B688B3E56247BF993B0EB787FD09" ma:contentTypeVersion="11" ma:contentTypeDescription="Create a new document." ma:contentTypeScope="" ma:versionID="a7ad4ee511f6062a188a41dc0fa243b4">
  <xsd:schema xmlns:xsd="http://www.w3.org/2001/XMLSchema" xmlns:xs="http://www.w3.org/2001/XMLSchema" xmlns:p="http://schemas.microsoft.com/office/2006/metadata/properties" xmlns:ns3="f23dbb9f-c995-4612-8f70-68affd90f51e" xmlns:ns4="cb0a54e5-95d4-4306-88c9-bcb2851c110c" targetNamespace="http://schemas.microsoft.com/office/2006/metadata/properties" ma:root="true" ma:fieldsID="eb8f18dc4cccbd4ac5b144b995284666" ns3:_="" ns4:_="">
    <xsd:import namespace="f23dbb9f-c995-4612-8f70-68affd90f51e"/>
    <xsd:import namespace="cb0a54e5-95d4-4306-88c9-bcb2851c11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dbb9f-c995-4612-8f70-68affd90f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a54e5-95d4-4306-88c9-bcb2851c11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0C91E1-31FE-4010-A543-FAA145C34A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286C7E-6011-49C3-92CA-2E404EFDABE9}">
  <ds:schemaRefs>
    <ds:schemaRef ds:uri="cb0a54e5-95d4-4306-88c9-bcb2851c110c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f23dbb9f-c995-4612-8f70-68affd90f51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AF425E-330F-48BA-BDD1-48F38FDD4F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dbb9f-c995-4612-8f70-68affd90f51e"/>
    <ds:schemaRef ds:uri="cb0a54e5-95d4-4306-88c9-bcb2851c11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</TotalTime>
  <Words>1377</Words>
  <Application>Microsoft Office PowerPoint</Application>
  <PresentationFormat>On-screen Show (4:3)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Gotham Light</vt:lpstr>
      <vt:lpstr>Gotham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ProBook</dc:creator>
  <cp:lastModifiedBy>uzuvrh</cp:lastModifiedBy>
  <cp:revision>148</cp:revision>
  <cp:lastPrinted>2018-04-06T12:14:29Z</cp:lastPrinted>
  <dcterms:created xsi:type="dcterms:W3CDTF">2006-08-16T00:00:00Z</dcterms:created>
  <dcterms:modified xsi:type="dcterms:W3CDTF">2021-03-11T09:56:10Z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0x0101008122B688B3E56247BF993B0EB787FD09</vt:lpwstr>
  </property>
</Properties>
</file>